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uce" panose="020B0604020202020204" charset="0"/>
      <p:regular r:id="rId15"/>
    </p:embeddedFont>
    <p:embeddedFont>
      <p:font typeface="Raleway 1" panose="020B0604020202020204" charset="0"/>
      <p:regular r:id="rId16"/>
    </p:embeddedFont>
    <p:embeddedFont>
      <p:font typeface="Raleway 1 Bold" panose="020B0604020202020204" charset="0"/>
      <p:regular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old" panose="020B0604020202020204" charset="0"/>
      <p:regular r:id="rId22"/>
    </p:embeddedFont>
    <p:embeddedFont>
      <p:font typeface="TH SarabunPSK" panose="020B0500040200020003" pitchFamily="34" charset="-3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5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3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gif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29.svg"/><Relationship Id="rId3" Type="http://schemas.openxmlformats.org/officeDocument/2006/relationships/image" Target="../media/image21.svg"/><Relationship Id="rId7" Type="http://schemas.openxmlformats.org/officeDocument/2006/relationships/image" Target="../media/image2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2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7.svg"/><Relationship Id="rId5" Type="http://schemas.openxmlformats.org/officeDocument/2006/relationships/image" Target="../media/image23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image" Target="../media/image3.svg"/><Relationship Id="rId7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10" Type="http://schemas.openxmlformats.org/officeDocument/2006/relationships/hyperlink" Target="https://service.camt.cmu.ac.th/onestop/tor/index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48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image" Target="../media/image40.jpeg"/><Relationship Id="rId16" Type="http://schemas.openxmlformats.org/officeDocument/2006/relationships/hyperlink" Target="https://service.camt.cmu.ac.th/onestop/tor/tor_page/8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hyperlink" Target="https://service.camt.cmu.ac.th/onestop/tor/tor_page/83" TargetMode="External"/><Relationship Id="rId5" Type="http://schemas.openxmlformats.org/officeDocument/2006/relationships/image" Target="../media/image2.png"/><Relationship Id="rId15" Type="http://schemas.openxmlformats.org/officeDocument/2006/relationships/hyperlink" Target="https://service.camt.cmu.ac.th/onestop/tor/tor_page/81" TargetMode="External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Relationship Id="rId14" Type="http://schemas.openxmlformats.org/officeDocument/2006/relationships/hyperlink" Target="https://service.camt.cmu.ac.th/onestop/tor/tor_page/8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6078" y="1272102"/>
            <a:ext cx="10749819" cy="2100252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09725" y="2161975"/>
            <a:ext cx="7509392" cy="5963051"/>
            <a:chOff x="0" y="0"/>
            <a:chExt cx="10012522" cy="7950734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634" r="14634"/>
            <a:stretch>
              <a:fillRect/>
            </a:stretch>
          </p:blipFill>
          <p:spPr>
            <a:xfrm>
              <a:off x="0" y="0"/>
              <a:ext cx="10012522" cy="7950734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648598" y="9258300"/>
            <a:ext cx="10749819" cy="2100252"/>
            <a:chOff x="0" y="0"/>
            <a:chExt cx="2831228" cy="5531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554012" y="722502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9642523" y="1272102"/>
            <a:ext cx="7366305" cy="7366305"/>
          </a:xfrm>
          <a:custGeom>
            <a:avLst/>
            <a:gdLst/>
            <a:ahLst/>
            <a:cxnLst/>
            <a:rect l="l" t="t" r="r" b="b"/>
            <a:pathLst>
              <a:path w="7366305" h="7366305">
                <a:moveTo>
                  <a:pt x="0" y="0"/>
                </a:moveTo>
                <a:lnTo>
                  <a:pt x="7366305" y="0"/>
                </a:lnTo>
                <a:lnTo>
                  <a:pt x="7366305" y="7366305"/>
                </a:lnTo>
                <a:lnTo>
                  <a:pt x="0" y="73663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2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TextBox 13"/>
          <p:cNvSpPr txBox="1"/>
          <p:nvPr/>
        </p:nvSpPr>
        <p:spPr>
          <a:xfrm>
            <a:off x="10106092" y="3362829"/>
            <a:ext cx="6902736" cy="2957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15"/>
              </a:lnSpc>
            </a:pPr>
            <a:r>
              <a:rPr lang="en-US" sz="7200" b="1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ซักซ้อมการเขียน</a:t>
            </a:r>
            <a:r>
              <a:rPr lang="en-US" sz="7200" b="1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TOR ONLINE </a:t>
            </a:r>
          </a:p>
          <a:p>
            <a:pPr algn="ctr">
              <a:lnSpc>
                <a:spcPts val="7615"/>
              </a:lnSpc>
            </a:pPr>
            <a:r>
              <a:rPr lang="en-US" sz="7200" b="1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งานจัดซื้อจัดจ้าง</a:t>
            </a:r>
            <a:endParaRPr lang="en-US" sz="7200" b="1" dirty="0">
              <a:solidFill>
                <a:srgbClr val="272B6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04293" y="3525717"/>
            <a:ext cx="4447014" cy="2772202"/>
            <a:chOff x="0" y="0"/>
            <a:chExt cx="5929352" cy="369627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5614" b="35614"/>
            <a:stretch>
              <a:fillRect/>
            </a:stretch>
          </p:blipFill>
          <p:spPr>
            <a:xfrm>
              <a:off x="0" y="0"/>
              <a:ext cx="5929352" cy="369627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1231698" y="3516192"/>
            <a:ext cx="4447014" cy="2772202"/>
            <a:chOff x="0" y="0"/>
            <a:chExt cx="5929352" cy="369627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35614" b="35614"/>
            <a:stretch>
              <a:fillRect/>
            </a:stretch>
          </p:blipFill>
          <p:spPr>
            <a:xfrm>
              <a:off x="0" y="0"/>
              <a:ext cx="5929352" cy="369627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12158796" y="3525717"/>
            <a:ext cx="4447014" cy="2772202"/>
            <a:chOff x="0" y="0"/>
            <a:chExt cx="5929352" cy="369627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 t="10016" b="10016"/>
            <a:stretch>
              <a:fillRect/>
            </a:stretch>
          </p:blipFill>
          <p:spPr>
            <a:xfrm>
              <a:off x="0" y="0"/>
              <a:ext cx="5929352" cy="369627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-2478819" y="-1129396"/>
            <a:ext cx="22532810" cy="2100252"/>
            <a:chOff x="0" y="0"/>
            <a:chExt cx="5934567" cy="55315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934567" cy="553153"/>
            </a:xfrm>
            <a:custGeom>
              <a:avLst/>
              <a:gdLst/>
              <a:ahLst/>
              <a:cxnLst/>
              <a:rect l="l" t="t" r="r" b="b"/>
              <a:pathLst>
                <a:path w="5934567" h="553153">
                  <a:moveTo>
                    <a:pt x="0" y="0"/>
                  </a:moveTo>
                  <a:lnTo>
                    <a:pt x="5934567" y="0"/>
                  </a:lnTo>
                  <a:lnTo>
                    <a:pt x="5934567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028700" y="870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15254467" y="8700445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TextBox 13"/>
          <p:cNvSpPr txBox="1"/>
          <p:nvPr/>
        </p:nvSpPr>
        <p:spPr>
          <a:xfrm>
            <a:off x="5275773" y="1516846"/>
            <a:ext cx="7736455" cy="123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24"/>
              </a:lnSpc>
              <a:spcBef>
                <a:spcPct val="0"/>
              </a:spcBef>
            </a:pPr>
            <a:r>
              <a:rPr lang="en-US" sz="7160">
                <a:solidFill>
                  <a:srgbClr val="272B64"/>
                </a:solidFill>
                <a:cs typeface="Raleway 1 Bold"/>
              </a:rPr>
              <a:t>พัสดุ TEAM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90918" y="6669395"/>
            <a:ext cx="4460390" cy="579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  <a:spcBef>
                <a:spcPct val="0"/>
              </a:spcBef>
            </a:pPr>
            <a:r>
              <a:rPr lang="en-US" sz="3422">
                <a:solidFill>
                  <a:srgbClr val="272B64"/>
                </a:solidFill>
                <a:cs typeface="Raleway 1 Bold"/>
              </a:rPr>
              <a:t>สนุ๊ปปี้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6669395"/>
            <a:ext cx="4854729" cy="579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  <a:spcBef>
                <a:spcPct val="0"/>
              </a:spcBef>
            </a:pPr>
            <a:r>
              <a:rPr lang="en-US" sz="3422">
                <a:solidFill>
                  <a:srgbClr val="272B64"/>
                </a:solidFill>
                <a:cs typeface="Raleway 1 Bold"/>
              </a:rPr>
              <a:t>ต้อง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92510" y="6669395"/>
            <a:ext cx="4460390" cy="579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  <a:spcBef>
                <a:spcPct val="0"/>
              </a:spcBef>
            </a:pPr>
            <a:r>
              <a:rPr lang="en-US" sz="3422">
                <a:solidFill>
                  <a:srgbClr val="272B64"/>
                </a:solidFill>
                <a:cs typeface="Raleway 1 Bold"/>
              </a:rPr>
              <a:t>ขวัญ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2099" y="7314390"/>
            <a:ext cx="3966211" cy="47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  <a:spcBef>
                <a:spcPct val="0"/>
              </a:spcBef>
            </a:pPr>
            <a:r>
              <a:rPr lang="en-US" sz="2730">
                <a:solidFill>
                  <a:srgbClr val="272B64"/>
                </a:solidFill>
                <a:cs typeface="Raleway 1"/>
              </a:rPr>
              <a:t>วงเงิน 1-50,000 บาท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639599" y="7314390"/>
            <a:ext cx="3966211" cy="47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  <a:spcBef>
                <a:spcPct val="0"/>
              </a:spcBef>
            </a:pPr>
            <a:r>
              <a:rPr lang="en-US" sz="2730">
                <a:solidFill>
                  <a:srgbClr val="272B64"/>
                </a:solidFill>
                <a:cs typeface="Raleway 1"/>
              </a:rPr>
              <a:t>ทุกวงเงินของ DICT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038007" y="7314390"/>
            <a:ext cx="3966211" cy="473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2"/>
              </a:lnSpc>
              <a:spcBef>
                <a:spcPct val="0"/>
              </a:spcBef>
            </a:pPr>
            <a:r>
              <a:rPr lang="en-US" sz="2730">
                <a:solidFill>
                  <a:srgbClr val="272B64"/>
                </a:solidFill>
                <a:cs typeface="Raleway 1"/>
              </a:rPr>
              <a:t>วงเงิน 50,001 บาท ขึ้นไป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44117" y="495977"/>
            <a:ext cx="10749819" cy="2100252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988999"/>
            <a:ext cx="7226519" cy="8269301"/>
            <a:chOff x="0" y="0"/>
            <a:chExt cx="9635358" cy="1102573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14744" r="36171"/>
            <a:stretch>
              <a:fillRect/>
            </a:stretch>
          </p:blipFill>
          <p:spPr>
            <a:xfrm>
              <a:off x="0" y="0"/>
              <a:ext cx="9635358" cy="11025735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10966104" y="9258300"/>
            <a:ext cx="10749819" cy="2100252"/>
            <a:chOff x="0" y="0"/>
            <a:chExt cx="2831228" cy="55315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5336761" y="102870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8255219" y="5118100"/>
            <a:ext cx="8552088" cy="3430748"/>
          </a:xfrm>
          <a:custGeom>
            <a:avLst/>
            <a:gdLst/>
            <a:ahLst/>
            <a:cxnLst/>
            <a:rect l="l" t="t" r="r" b="b"/>
            <a:pathLst>
              <a:path w="8552088" h="3431525">
                <a:moveTo>
                  <a:pt x="0" y="0"/>
                </a:moveTo>
                <a:lnTo>
                  <a:pt x="8552088" y="0"/>
                </a:lnTo>
                <a:lnTo>
                  <a:pt x="8552088" y="3431525"/>
                </a:lnTo>
                <a:lnTo>
                  <a:pt x="0" y="34315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10833321" y="3675888"/>
            <a:ext cx="7315200" cy="2935224"/>
          </a:xfrm>
          <a:custGeom>
            <a:avLst/>
            <a:gdLst/>
            <a:ahLst/>
            <a:cxnLst/>
            <a:rect l="l" t="t" r="r" b="b"/>
            <a:pathLst>
              <a:path w="7315200" h="2935224">
                <a:moveTo>
                  <a:pt x="0" y="0"/>
                </a:moveTo>
                <a:lnTo>
                  <a:pt x="7315200" y="0"/>
                </a:lnTo>
                <a:lnTo>
                  <a:pt x="7315200" y="2935224"/>
                </a:lnTo>
                <a:lnTo>
                  <a:pt x="0" y="29352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8707177" y="1259162"/>
            <a:ext cx="7315200" cy="2935224"/>
          </a:xfrm>
          <a:custGeom>
            <a:avLst/>
            <a:gdLst/>
            <a:ahLst/>
            <a:cxnLst/>
            <a:rect l="l" t="t" r="r" b="b"/>
            <a:pathLst>
              <a:path w="7315200" h="2935224">
                <a:moveTo>
                  <a:pt x="0" y="0"/>
                </a:moveTo>
                <a:lnTo>
                  <a:pt x="7315200" y="0"/>
                </a:lnTo>
                <a:lnTo>
                  <a:pt x="7315200" y="2935224"/>
                </a:lnTo>
                <a:lnTo>
                  <a:pt x="0" y="29352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9144000" y="392099"/>
            <a:ext cx="9893302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ร่างขอบเขตงาน</a:t>
            </a:r>
            <a:r>
              <a:rPr lang="en-US" sz="4800" b="1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(TERMS OF REFERENCE :TOR)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289751" y="1488953"/>
            <a:ext cx="5593738" cy="3016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งานซื้อ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จำแนกได้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ตามวงเงิน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endParaRPr lang="en-US" sz="3200" dirty="0">
              <a:solidFill>
                <a:srgbClr val="272B6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just">
              <a:lnSpc>
                <a:spcPts val="3359"/>
              </a:lnSpc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A1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(1-50,000)</a:t>
            </a:r>
          </a:p>
          <a:p>
            <a:pPr algn="just">
              <a:lnSpc>
                <a:spcPts val="3359"/>
              </a:lnSpc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A2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(50,001-100,000)</a:t>
            </a:r>
          </a:p>
          <a:p>
            <a:pPr algn="just">
              <a:lnSpc>
                <a:spcPts val="3359"/>
              </a:lnSpc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A3.1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(100,001-200,000)</a:t>
            </a:r>
          </a:p>
          <a:p>
            <a:pPr algn="just">
              <a:lnSpc>
                <a:spcPts val="3359"/>
              </a:lnSpc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A3.2.TOR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(200,001-500,000)</a:t>
            </a:r>
          </a:p>
          <a:p>
            <a:pPr algn="just">
              <a:lnSpc>
                <a:spcPts val="3359"/>
              </a:lnSpc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A4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จัดซื้อ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(500,001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algn="just">
              <a:lnSpc>
                <a:spcPts val="3359"/>
              </a:lnSpc>
              <a:spcBef>
                <a:spcPct val="0"/>
              </a:spcBef>
            </a:pPr>
            <a:endParaRPr lang="en-US" sz="2400" dirty="0">
              <a:solidFill>
                <a:srgbClr val="272B64"/>
              </a:solidFill>
              <a:latin typeface="Raleway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144000" y="8663327"/>
            <a:ext cx="7693173" cy="423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41"/>
              </a:lnSpc>
              <a:spcBef>
                <a:spcPct val="0"/>
              </a:spcBef>
            </a:pPr>
            <a:r>
              <a:rPr lang="en-US" sz="2457">
                <a:solidFill>
                  <a:srgbClr val="272B64"/>
                </a:solidFill>
                <a:latin typeface="Raleway 1"/>
              </a:rPr>
              <a:t>https://service.camt.cmu.ac.th/onestop/tor/index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217057" y="4134223"/>
            <a:ext cx="6931463" cy="227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งานจ้างทำของ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จำแนกได้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4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ตามวงเงิน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B1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(1-100,000)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B2.1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(100,001-200,000)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B2.2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(200,001-500,000)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B3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(500,001)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863035" y="6718402"/>
            <a:ext cx="8255104" cy="132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งานจ้างบุคคล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รายเดือน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จำแนกได้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2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ตามวงเงิน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B4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จ้างเหมาบุคคล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(1-200,000)</a:t>
            </a:r>
          </a:p>
          <a:p>
            <a:pPr>
              <a:lnSpc>
                <a:spcPts val="3359"/>
              </a:lnSpc>
              <a:spcBef>
                <a:spcPct val="0"/>
              </a:spcBef>
            </a:pP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B5 TOR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งานจ้าง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จ้างเหมาบุคคล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(200,001 </a:t>
            </a:r>
            <a:r>
              <a:rPr lang="en-US" sz="32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ขึ้นไป</a:t>
            </a:r>
            <a:r>
              <a:rPr lang="en-US" sz="32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96058" y="-478324"/>
            <a:ext cx="10184208" cy="1507024"/>
            <a:chOff x="0" y="0"/>
            <a:chExt cx="2682261" cy="3969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82261" cy="396912"/>
            </a:xfrm>
            <a:custGeom>
              <a:avLst/>
              <a:gdLst/>
              <a:ahLst/>
              <a:cxnLst/>
              <a:rect l="l" t="t" r="r" b="b"/>
              <a:pathLst>
                <a:path w="2682261" h="396912">
                  <a:moveTo>
                    <a:pt x="0" y="0"/>
                  </a:moveTo>
                  <a:lnTo>
                    <a:pt x="2682261" y="0"/>
                  </a:lnTo>
                  <a:lnTo>
                    <a:pt x="2682261" y="396912"/>
                  </a:lnTo>
                  <a:lnTo>
                    <a:pt x="0" y="396912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379966" y="609321"/>
            <a:ext cx="6168426" cy="8775263"/>
            <a:chOff x="0" y="0"/>
            <a:chExt cx="8224568" cy="1170035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/>
            <a:srcRect l="30259" r="30259"/>
            <a:stretch>
              <a:fillRect/>
            </a:stretch>
          </p:blipFill>
          <p:spPr>
            <a:xfrm>
              <a:off x="0" y="0"/>
              <a:ext cx="8224568" cy="11700351"/>
            </a:xfrm>
            <a:prstGeom prst="rect">
              <a:avLst/>
            </a:prstGeom>
          </p:spPr>
        </p:pic>
      </p:grpSp>
      <p:sp>
        <p:nvSpPr>
          <p:cNvPr id="7" name="Freeform 7"/>
          <p:cNvSpPr/>
          <p:nvPr/>
        </p:nvSpPr>
        <p:spPr>
          <a:xfrm>
            <a:off x="1774420" y="996586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29000"/>
          </a:blip>
          <a:srcRect/>
          <a:stretch>
            <a:fillRect/>
          </a:stretch>
        </p:blipFill>
        <p:spPr>
          <a:xfrm>
            <a:off x="7951865" y="2481942"/>
            <a:ext cx="6512314" cy="651231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31668" y="1567338"/>
            <a:ext cx="8382234" cy="91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8"/>
              </a:lnSpc>
              <a:spcBef>
                <a:spcPct val="0"/>
              </a:spcBef>
            </a:pPr>
            <a:r>
              <a:rPr lang="en-US" sz="5334">
                <a:solidFill>
                  <a:srgbClr val="00384D"/>
                </a:solidFill>
                <a:latin typeface="Raleway 1 Bold"/>
              </a:rPr>
              <a:t>TABLE  OF CONTENT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25095" y="3041500"/>
            <a:ext cx="3062405" cy="64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00384D"/>
                </a:solidFill>
                <a:cs typeface="Raleway 1"/>
              </a:rPr>
              <a:t>เพิ่มคำขอ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25095" y="5251986"/>
            <a:ext cx="5251725" cy="64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00384D"/>
                </a:solidFill>
                <a:cs typeface="Raleway 1"/>
              </a:rPr>
              <a:t>ส่งคำร้องขอตรวจสอบ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20537" y="3777037"/>
            <a:ext cx="5251725" cy="64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00384D"/>
                </a:solidFill>
                <a:latin typeface="Raleway 1"/>
              </a:rPr>
              <a:t>Save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25095" y="4516449"/>
            <a:ext cx="5251725" cy="640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1442" lvl="1" indent="-395721">
              <a:lnSpc>
                <a:spcPts val="5132"/>
              </a:lnSpc>
              <a:buFont typeface="Arial"/>
              <a:buChar char="•"/>
            </a:pPr>
            <a:r>
              <a:rPr lang="en-US" sz="3665">
                <a:solidFill>
                  <a:srgbClr val="00384D"/>
                </a:solidFill>
                <a:latin typeface="Raleway 1"/>
              </a:rPr>
              <a:t>Cancel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40371" y="1285841"/>
            <a:ext cx="3426037" cy="6476769"/>
            <a:chOff x="0" y="0"/>
            <a:chExt cx="902331" cy="17944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02331" cy="1794433"/>
            </a:xfrm>
            <a:custGeom>
              <a:avLst/>
              <a:gdLst/>
              <a:ahLst/>
              <a:cxnLst/>
              <a:rect l="l" t="t" r="r" b="b"/>
              <a:pathLst>
                <a:path w="902331" h="1794433">
                  <a:moveTo>
                    <a:pt x="0" y="0"/>
                  </a:moveTo>
                  <a:lnTo>
                    <a:pt x="902331" y="0"/>
                  </a:lnTo>
                  <a:lnTo>
                    <a:pt x="902331" y="1794433"/>
                  </a:lnTo>
                  <a:lnTo>
                    <a:pt x="0" y="1794433"/>
                  </a:lnTo>
                  <a:close/>
                </a:path>
              </a:pathLst>
            </a:custGeom>
            <a:solidFill>
              <a:srgbClr val="B48B75">
                <a:alpha val="36863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96058" y="-478324"/>
            <a:ext cx="10184208" cy="1507024"/>
            <a:chOff x="0" y="0"/>
            <a:chExt cx="2682261" cy="39691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682261" cy="396912"/>
            </a:xfrm>
            <a:custGeom>
              <a:avLst/>
              <a:gdLst/>
              <a:ahLst/>
              <a:cxnLst/>
              <a:rect l="l" t="t" r="r" b="b"/>
              <a:pathLst>
                <a:path w="2682261" h="396912">
                  <a:moveTo>
                    <a:pt x="0" y="0"/>
                  </a:moveTo>
                  <a:lnTo>
                    <a:pt x="2682261" y="0"/>
                  </a:lnTo>
                  <a:lnTo>
                    <a:pt x="2682261" y="396912"/>
                  </a:lnTo>
                  <a:lnTo>
                    <a:pt x="0" y="396912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074916" y="8640935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9" name="Group 9"/>
          <p:cNvGrpSpPr/>
          <p:nvPr/>
        </p:nvGrpSpPr>
        <p:grpSpPr>
          <a:xfrm>
            <a:off x="14145294" y="5143500"/>
            <a:ext cx="3842991" cy="3553932"/>
            <a:chOff x="0" y="0"/>
            <a:chExt cx="1012146" cy="9360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12146" cy="936015"/>
            </a:xfrm>
            <a:custGeom>
              <a:avLst/>
              <a:gdLst/>
              <a:ahLst/>
              <a:cxnLst/>
              <a:rect l="l" t="t" r="r" b="b"/>
              <a:pathLst>
                <a:path w="1012146" h="936015">
                  <a:moveTo>
                    <a:pt x="0" y="0"/>
                  </a:moveTo>
                  <a:lnTo>
                    <a:pt x="1012146" y="0"/>
                  </a:lnTo>
                  <a:lnTo>
                    <a:pt x="1012146" y="936015"/>
                  </a:lnTo>
                  <a:lnTo>
                    <a:pt x="0" y="936015"/>
                  </a:lnTo>
                  <a:close/>
                </a:path>
              </a:pathLst>
            </a:custGeom>
            <a:solidFill>
              <a:srgbClr val="E7C2EA">
                <a:alpha val="36863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455414" y="8840762"/>
            <a:ext cx="10184208" cy="1087645"/>
            <a:chOff x="0" y="0"/>
            <a:chExt cx="2682261" cy="28645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82261" cy="286458"/>
            </a:xfrm>
            <a:custGeom>
              <a:avLst/>
              <a:gdLst/>
              <a:ahLst/>
              <a:cxnLst/>
              <a:rect l="l" t="t" r="r" b="b"/>
              <a:pathLst>
                <a:path w="2682261" h="286458">
                  <a:moveTo>
                    <a:pt x="0" y="0"/>
                  </a:moveTo>
                  <a:lnTo>
                    <a:pt x="2682261" y="0"/>
                  </a:lnTo>
                  <a:lnTo>
                    <a:pt x="2682261" y="286458"/>
                  </a:lnTo>
                  <a:lnTo>
                    <a:pt x="0" y="286458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162800" y="1174371"/>
            <a:ext cx="3494102" cy="4853313"/>
            <a:chOff x="0" y="0"/>
            <a:chExt cx="920257" cy="127823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20257" cy="1278239"/>
            </a:xfrm>
            <a:custGeom>
              <a:avLst/>
              <a:gdLst/>
              <a:ahLst/>
              <a:cxnLst/>
              <a:rect l="l" t="t" r="r" b="b"/>
              <a:pathLst>
                <a:path w="920257" h="1278239">
                  <a:moveTo>
                    <a:pt x="0" y="0"/>
                  </a:moveTo>
                  <a:lnTo>
                    <a:pt x="920257" y="0"/>
                  </a:lnTo>
                  <a:lnTo>
                    <a:pt x="920257" y="1278239"/>
                  </a:lnTo>
                  <a:lnTo>
                    <a:pt x="0" y="1278239"/>
                  </a:lnTo>
                  <a:close/>
                </a:path>
              </a:pathLst>
            </a:custGeom>
            <a:solidFill>
              <a:srgbClr val="EB3346">
                <a:alpha val="36863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746593" y="2972294"/>
            <a:ext cx="3217726" cy="5268644"/>
            <a:chOff x="0" y="0"/>
            <a:chExt cx="847467" cy="138762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47467" cy="1387626"/>
            </a:xfrm>
            <a:custGeom>
              <a:avLst/>
              <a:gdLst/>
              <a:ahLst/>
              <a:cxnLst/>
              <a:rect l="l" t="t" r="r" b="b"/>
              <a:pathLst>
                <a:path w="847467" h="1387626">
                  <a:moveTo>
                    <a:pt x="0" y="0"/>
                  </a:moveTo>
                  <a:lnTo>
                    <a:pt x="847467" y="0"/>
                  </a:lnTo>
                  <a:lnTo>
                    <a:pt x="847467" y="1387626"/>
                  </a:lnTo>
                  <a:lnTo>
                    <a:pt x="0" y="1387626"/>
                  </a:lnTo>
                  <a:close/>
                </a:path>
              </a:pathLst>
            </a:custGeom>
            <a:solidFill>
              <a:srgbClr val="D3FF9A">
                <a:alpha val="36863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3521815" y="275188"/>
            <a:ext cx="4766185" cy="4420637"/>
          </a:xfrm>
          <a:custGeom>
            <a:avLst/>
            <a:gdLst/>
            <a:ahLst/>
            <a:cxnLst/>
            <a:rect l="l" t="t" r="r" b="b"/>
            <a:pathLst>
              <a:path w="4766185" h="4420637">
                <a:moveTo>
                  <a:pt x="0" y="0"/>
                </a:moveTo>
                <a:lnTo>
                  <a:pt x="4766185" y="0"/>
                </a:lnTo>
                <a:lnTo>
                  <a:pt x="4766185" y="4420637"/>
                </a:lnTo>
                <a:lnTo>
                  <a:pt x="0" y="4420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2" name="TextBox 22"/>
          <p:cNvSpPr txBox="1"/>
          <p:nvPr/>
        </p:nvSpPr>
        <p:spPr>
          <a:xfrm>
            <a:off x="10977285" y="3096025"/>
            <a:ext cx="2987034" cy="373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2"/>
              </a:lnSpc>
            </a:pPr>
            <a:r>
              <a:rPr lang="en-US" sz="3001" b="1" u="sng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Copy </a:t>
            </a:r>
          </a:p>
          <a:p>
            <a:pPr>
              <a:lnSpc>
                <a:spcPts val="4202"/>
              </a:lnSpc>
            </a:pPr>
            <a:r>
              <a:rPr lang="en-US" sz="3001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การคัดลอก</a:t>
            </a:r>
            <a:r>
              <a:rPr lang="en-US" sz="3001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TOR </a:t>
            </a:r>
            <a:r>
              <a:rPr lang="en-US" sz="3001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ที่มีสถานะ</a:t>
            </a:r>
            <a:r>
              <a:rPr lang="en-US" sz="3001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Complete </a:t>
            </a:r>
            <a:r>
              <a:rPr lang="en-US" sz="3001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จากเจ้าหน้าที่พัสดุ</a:t>
            </a:r>
            <a:r>
              <a:rPr lang="en-US" sz="3001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สามารถคัดลอกและนำไปแก้ไขเพื่อให้เกิดรายการจัดซื้อจัดจ้างรายการใหม่ได้</a:t>
            </a:r>
          </a:p>
          <a:p>
            <a:pPr>
              <a:lnSpc>
                <a:spcPts val="4202"/>
              </a:lnSpc>
            </a:pPr>
            <a:endParaRPr lang="en-US" sz="3001" dirty="0">
              <a:solidFill>
                <a:srgbClr val="00384D"/>
              </a:solidFill>
              <a:cs typeface="Raleway 1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03759" y="1301319"/>
            <a:ext cx="2938484" cy="3727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u="sng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Delete 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ที่อยู่ระหว่างการกรอกข้อมูล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หากยังไม่กดส่งคำร้องขอตรวจสอบไปยังพัสดุ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รายการจัดซื้อจัดจ้างนั้น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ยังสามารถลบได้</a:t>
            </a:r>
            <a:endParaRPr lang="en-US" sz="3000" dirty="0">
              <a:solidFill>
                <a:srgbClr val="00384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00384D"/>
              </a:solidFill>
              <a:latin typeface="Raleway 1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3707920" y="1552723"/>
            <a:ext cx="318671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000" b="1" u="sng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Draft </a:t>
            </a:r>
          </a:p>
          <a:p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TOR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ที่อยู่ระหว่างการตรวจสอบของเจ้าหน้าที่พัสดุ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หรืออยู่ระหว่างการแก้ไขของ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User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จะสามารถดาวน์โหลดไฟล์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TOR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ในรูปแบบของไฟล์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Word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มาเพื่อตรวจสอบ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แต่ไม่สามารถนำไปจัดซื้อจัดจ้างได้</a:t>
            </a:r>
            <a:endParaRPr lang="en-US" sz="3000" dirty="0">
              <a:solidFill>
                <a:srgbClr val="00384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276527" y="1156572"/>
            <a:ext cx="3086100" cy="5198192"/>
            <a:chOff x="0" y="0"/>
            <a:chExt cx="812800" cy="1369071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1369071"/>
            </a:xfrm>
            <a:custGeom>
              <a:avLst/>
              <a:gdLst/>
              <a:ahLst/>
              <a:cxnLst/>
              <a:rect l="l" t="t" r="r" b="b"/>
              <a:pathLst>
                <a:path w="812800" h="1369071">
                  <a:moveTo>
                    <a:pt x="0" y="0"/>
                  </a:moveTo>
                  <a:lnTo>
                    <a:pt x="812800" y="0"/>
                  </a:lnTo>
                  <a:lnTo>
                    <a:pt x="812800" y="1369071"/>
                  </a:lnTo>
                  <a:lnTo>
                    <a:pt x="0" y="1369071"/>
                  </a:lnTo>
                  <a:close/>
                </a:path>
              </a:pathLst>
            </a:custGeom>
            <a:solidFill>
              <a:srgbClr val="16973C">
                <a:alpha val="36863"/>
              </a:srgbClr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344527" y="1172351"/>
            <a:ext cx="3004880" cy="3308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u="sng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Edit</a:t>
            </a:r>
            <a:r>
              <a:rPr lang="en-US" sz="3000" b="1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ที่อยู่ระหว่างการกรอกข้อมูล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หากยังไม่กดส่งคำร้องขอตรวจสอบไปยังพัสดุ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รายการจัดซื้อจัดจ้างนั้น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ยังสามารถเข้าไปแก้ไข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เพิ่มเติมได้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-104775"/>
            <a:ext cx="3734318" cy="91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8"/>
              </a:lnSpc>
              <a:spcBef>
                <a:spcPct val="0"/>
              </a:spcBef>
            </a:pPr>
            <a:r>
              <a:rPr lang="en-US" sz="5334" dirty="0" err="1">
                <a:solidFill>
                  <a:srgbClr val="E8F0FF"/>
                </a:solidFill>
                <a:cs typeface="Raleway 1 Bold"/>
              </a:rPr>
              <a:t>การจัดการ</a:t>
            </a:r>
            <a:endParaRPr lang="en-US" sz="5334" dirty="0">
              <a:solidFill>
                <a:srgbClr val="E8F0FF"/>
              </a:solidFill>
              <a:cs typeface="Raleway 1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4288169" y="5206459"/>
            <a:ext cx="3455008" cy="267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u="sng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PRINT</a:t>
            </a:r>
            <a:r>
              <a:rPr lang="en-US" sz="3000" u="sng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>
              <a:lnSpc>
                <a:spcPts val="4200"/>
              </a:lnSpc>
            </a:pP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ที่ผ่านการตรวจสอบจากพัสดุแล้ว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มีความถูกต้องครบถ้วน</a:t>
            </a:r>
            <a:r>
              <a:rPr lang="en-US" sz="3000" dirty="0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000" dirty="0" err="1">
                <a:solidFill>
                  <a:srgbClr val="00384D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สามารถสั่งพิมพ์ไปดำเนินการจัดซื้อจัดจ้าง</a:t>
            </a:r>
            <a:endParaRPr lang="en-US" sz="3000" dirty="0">
              <a:solidFill>
                <a:srgbClr val="00384D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45188" y="4642285"/>
            <a:ext cx="8234778" cy="3683192"/>
          </a:xfrm>
          <a:custGeom>
            <a:avLst/>
            <a:gdLst/>
            <a:ahLst/>
            <a:cxnLst/>
            <a:rect l="l" t="t" r="r" b="b"/>
            <a:pathLst>
              <a:path w="8234778" h="3683192">
                <a:moveTo>
                  <a:pt x="0" y="0"/>
                </a:moveTo>
                <a:lnTo>
                  <a:pt x="8234778" y="0"/>
                </a:lnTo>
                <a:lnTo>
                  <a:pt x="8234778" y="3683191"/>
                </a:lnTo>
                <a:lnTo>
                  <a:pt x="0" y="36831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384510" y="6822881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4" name="Group 4"/>
          <p:cNvGrpSpPr/>
          <p:nvPr/>
        </p:nvGrpSpPr>
        <p:grpSpPr>
          <a:xfrm>
            <a:off x="7455414" y="8840762"/>
            <a:ext cx="10184208" cy="1087645"/>
            <a:chOff x="0" y="0"/>
            <a:chExt cx="2682261" cy="2864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82261" cy="286458"/>
            </a:xfrm>
            <a:custGeom>
              <a:avLst/>
              <a:gdLst/>
              <a:ahLst/>
              <a:cxnLst/>
              <a:rect l="l" t="t" r="r" b="b"/>
              <a:pathLst>
                <a:path w="2682261" h="286458">
                  <a:moveTo>
                    <a:pt x="0" y="0"/>
                  </a:moveTo>
                  <a:lnTo>
                    <a:pt x="2682261" y="0"/>
                  </a:lnTo>
                  <a:lnTo>
                    <a:pt x="2682261" y="286458"/>
                  </a:lnTo>
                  <a:lnTo>
                    <a:pt x="0" y="286458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1296058" y="-478324"/>
            <a:ext cx="10184208" cy="1507024"/>
            <a:chOff x="0" y="0"/>
            <a:chExt cx="2682261" cy="39691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82261" cy="396912"/>
            </a:xfrm>
            <a:custGeom>
              <a:avLst/>
              <a:gdLst/>
              <a:ahLst/>
              <a:cxnLst/>
              <a:rect l="l" t="t" r="r" b="b"/>
              <a:pathLst>
                <a:path w="2682261" h="396912">
                  <a:moveTo>
                    <a:pt x="0" y="0"/>
                  </a:moveTo>
                  <a:lnTo>
                    <a:pt x="2682261" y="0"/>
                  </a:lnTo>
                  <a:lnTo>
                    <a:pt x="2682261" y="396912"/>
                  </a:lnTo>
                  <a:lnTo>
                    <a:pt x="0" y="396912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379966" y="609321"/>
            <a:ext cx="6168426" cy="8775263"/>
            <a:chOff x="0" y="0"/>
            <a:chExt cx="8224568" cy="1170035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26539" r="26539"/>
            <a:stretch>
              <a:fillRect/>
            </a:stretch>
          </p:blipFill>
          <p:spPr>
            <a:xfrm>
              <a:off x="0" y="0"/>
              <a:ext cx="8224568" cy="11700351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1774420" y="996586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1764041" y="544164"/>
            <a:ext cx="5784351" cy="8229600"/>
          </a:xfrm>
          <a:custGeom>
            <a:avLst/>
            <a:gdLst/>
            <a:ahLst/>
            <a:cxnLst/>
            <a:rect l="l" t="t" r="r" b="b"/>
            <a:pathLst>
              <a:path w="5784351" h="8229600">
                <a:moveTo>
                  <a:pt x="0" y="0"/>
                </a:moveTo>
                <a:lnTo>
                  <a:pt x="5784351" y="0"/>
                </a:lnTo>
                <a:lnTo>
                  <a:pt x="578435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Freeform 14"/>
          <p:cNvSpPr/>
          <p:nvPr/>
        </p:nvSpPr>
        <p:spPr>
          <a:xfrm>
            <a:off x="7930444" y="2145010"/>
            <a:ext cx="2490653" cy="2428387"/>
          </a:xfrm>
          <a:custGeom>
            <a:avLst/>
            <a:gdLst/>
            <a:ahLst/>
            <a:cxnLst/>
            <a:rect l="l" t="t" r="r" b="b"/>
            <a:pathLst>
              <a:path w="2490653" h="2428387">
                <a:moveTo>
                  <a:pt x="0" y="0"/>
                </a:moveTo>
                <a:lnTo>
                  <a:pt x="2490653" y="0"/>
                </a:lnTo>
                <a:lnTo>
                  <a:pt x="2490653" y="2428387"/>
                </a:lnTo>
                <a:lnTo>
                  <a:pt x="0" y="2428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5" name="Freeform 15"/>
          <p:cNvSpPr/>
          <p:nvPr/>
        </p:nvSpPr>
        <p:spPr>
          <a:xfrm>
            <a:off x="1938103" y="5124762"/>
            <a:ext cx="1681138" cy="1698119"/>
          </a:xfrm>
          <a:custGeom>
            <a:avLst/>
            <a:gdLst/>
            <a:ahLst/>
            <a:cxnLst/>
            <a:rect l="l" t="t" r="r" b="b"/>
            <a:pathLst>
              <a:path w="1681138" h="1698119">
                <a:moveTo>
                  <a:pt x="0" y="0"/>
                </a:moveTo>
                <a:lnTo>
                  <a:pt x="1681138" y="0"/>
                </a:lnTo>
                <a:lnTo>
                  <a:pt x="1681138" y="1698119"/>
                </a:lnTo>
                <a:lnTo>
                  <a:pt x="0" y="16981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6" name="Freeform 16"/>
          <p:cNvSpPr/>
          <p:nvPr/>
        </p:nvSpPr>
        <p:spPr>
          <a:xfrm>
            <a:off x="6370873" y="8992226"/>
            <a:ext cx="2517277" cy="670225"/>
          </a:xfrm>
          <a:custGeom>
            <a:avLst/>
            <a:gdLst/>
            <a:ahLst/>
            <a:cxnLst/>
            <a:rect l="l" t="t" r="r" b="b"/>
            <a:pathLst>
              <a:path w="2517277" h="670225">
                <a:moveTo>
                  <a:pt x="0" y="0"/>
                </a:moveTo>
                <a:lnTo>
                  <a:pt x="2517277" y="0"/>
                </a:lnTo>
                <a:lnTo>
                  <a:pt x="2517277" y="670225"/>
                </a:lnTo>
                <a:lnTo>
                  <a:pt x="0" y="67022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7" name="Freeform 17"/>
          <p:cNvSpPr/>
          <p:nvPr/>
        </p:nvSpPr>
        <p:spPr>
          <a:xfrm>
            <a:off x="615244" y="2011660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36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8" name="TextBox 18"/>
          <p:cNvSpPr txBox="1"/>
          <p:nvPr/>
        </p:nvSpPr>
        <p:spPr>
          <a:xfrm>
            <a:off x="1028700" y="35683"/>
            <a:ext cx="8382234" cy="912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68"/>
              </a:lnSpc>
              <a:spcBef>
                <a:spcPct val="0"/>
              </a:spcBef>
            </a:pPr>
            <a:r>
              <a:rPr lang="en-US" sz="5334">
                <a:solidFill>
                  <a:srgbClr val="E8F0FF"/>
                </a:solidFill>
                <a:cs typeface="Raleway 1 Bold"/>
              </a:rPr>
              <a:t>สถานะของผู้ใช้งาน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700903"/>
            <a:ext cx="6671010" cy="2367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585">
                <a:solidFill>
                  <a:srgbClr val="00384D"/>
                </a:solidFill>
                <a:latin typeface="Roboto Bold"/>
              </a:rPr>
              <a:t>COMPLETE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spc="507">
                <a:solidFill>
                  <a:srgbClr val="00384D"/>
                </a:solidFill>
                <a:latin typeface="Roboto"/>
              </a:rPr>
              <a:t>TOR ที่ผ่านการตรวจสอบจากพัสดุแล้ว มีความถูกต้องครบถ้วน สามารถสั่งพิมพ์ไปดำเนินการจัดซื้อจัดจ้าง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spc="507">
              <a:solidFill>
                <a:srgbClr val="00384D"/>
              </a:solidFill>
              <a:latin typeface="Roboto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97814" y="5216875"/>
            <a:ext cx="6860257" cy="2805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 spc="584">
                <a:solidFill>
                  <a:srgbClr val="00384D"/>
                </a:solidFill>
                <a:cs typeface="Roboto Bold"/>
              </a:rPr>
              <a:t>แก้ไข 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spc="507">
                <a:solidFill>
                  <a:srgbClr val="00384D"/>
                </a:solidFill>
                <a:latin typeface="Roboto"/>
              </a:rPr>
              <a:t>TOR ที่ผ่านการตรวจสอบจากพัสดุแล้ว แต่มีคำแนะนำเพิ่มเติม USER ต้องดำเนินการแก้ไข และส่งคำร้องไปยังเจ้าหน้าที่พัสดุอีกครั้ง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endParaRPr lang="en-US" sz="2600" spc="507">
              <a:solidFill>
                <a:srgbClr val="00384D"/>
              </a:solidFill>
              <a:latin typeface="Robo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02235" y="7945885"/>
            <a:ext cx="5561378" cy="145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spc="585">
                <a:solidFill>
                  <a:srgbClr val="00384D"/>
                </a:solidFill>
                <a:cs typeface="Roboto Bold"/>
              </a:rPr>
              <a:t>อยู่ระหว่างตรวจสอบ</a:t>
            </a:r>
          </a:p>
          <a:p>
            <a:pPr algn="ctr">
              <a:lnSpc>
                <a:spcPts val="3640"/>
              </a:lnSpc>
              <a:spcBef>
                <a:spcPct val="0"/>
              </a:spcBef>
            </a:pPr>
            <a:r>
              <a:rPr lang="en-US" sz="2600" spc="507">
                <a:solidFill>
                  <a:srgbClr val="00384D"/>
                </a:solidFill>
                <a:latin typeface="Roboto"/>
              </a:rPr>
              <a:t> TOR ที่อยู่ระหว่างการตรวจสอบของเจ้าหน้าที่พัสดุ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57200" y="7920378"/>
            <a:ext cx="10749819" cy="2100252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94243" y="-1071552"/>
            <a:ext cx="21015838" cy="2100252"/>
            <a:chOff x="0" y="0"/>
            <a:chExt cx="5535036" cy="5531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35036" cy="553153"/>
            </a:xfrm>
            <a:custGeom>
              <a:avLst/>
              <a:gdLst/>
              <a:ahLst/>
              <a:cxnLst/>
              <a:rect l="l" t="t" r="r" b="b"/>
              <a:pathLst>
                <a:path w="5535036" h="553153">
                  <a:moveTo>
                    <a:pt x="0" y="0"/>
                  </a:moveTo>
                  <a:lnTo>
                    <a:pt x="5535036" y="0"/>
                  </a:lnTo>
                  <a:lnTo>
                    <a:pt x="553503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5250796" y="8921430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5115397" y="3652090"/>
            <a:ext cx="12527281" cy="5006501"/>
          </a:xfrm>
          <a:custGeom>
            <a:avLst/>
            <a:gdLst/>
            <a:ahLst/>
            <a:cxnLst/>
            <a:rect l="l" t="t" r="r" b="b"/>
            <a:pathLst>
              <a:path w="12527281" h="5006501">
                <a:moveTo>
                  <a:pt x="0" y="0"/>
                </a:moveTo>
                <a:lnTo>
                  <a:pt x="12527280" y="0"/>
                </a:lnTo>
                <a:lnTo>
                  <a:pt x="12527280" y="5006501"/>
                </a:lnTo>
                <a:lnTo>
                  <a:pt x="0" y="50065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Freeform 10"/>
          <p:cNvSpPr/>
          <p:nvPr/>
        </p:nvSpPr>
        <p:spPr>
          <a:xfrm>
            <a:off x="1275492" y="1903956"/>
            <a:ext cx="3043395" cy="5637764"/>
          </a:xfrm>
          <a:custGeom>
            <a:avLst/>
            <a:gdLst/>
            <a:ahLst/>
            <a:cxnLst/>
            <a:rect l="l" t="t" r="r" b="b"/>
            <a:pathLst>
              <a:path w="3043395" h="5637764">
                <a:moveTo>
                  <a:pt x="0" y="0"/>
                </a:moveTo>
                <a:lnTo>
                  <a:pt x="3043395" y="0"/>
                </a:lnTo>
                <a:lnTo>
                  <a:pt x="3043395" y="5637764"/>
                </a:lnTo>
                <a:lnTo>
                  <a:pt x="0" y="56377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69626" y="5632092"/>
            <a:ext cx="757808" cy="1046497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5031731" y="1446932"/>
            <a:ext cx="12694612" cy="1786925"/>
          </a:xfrm>
          <a:custGeom>
            <a:avLst/>
            <a:gdLst/>
            <a:ahLst/>
            <a:cxnLst/>
            <a:rect l="l" t="t" r="r" b="b"/>
            <a:pathLst>
              <a:path w="12694612" h="1786925">
                <a:moveTo>
                  <a:pt x="0" y="0"/>
                </a:moveTo>
                <a:lnTo>
                  <a:pt x="12694612" y="0"/>
                </a:lnTo>
                <a:lnTo>
                  <a:pt x="12694612" y="1786925"/>
                </a:lnTo>
                <a:lnTo>
                  <a:pt x="0" y="1786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088002" y="2531008"/>
            <a:ext cx="864215" cy="57470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6668444" y="7041888"/>
            <a:ext cx="590856" cy="6601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52400" y="8883330"/>
            <a:ext cx="9289714" cy="428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61"/>
              </a:lnSpc>
              <a:spcBef>
                <a:spcPct val="0"/>
              </a:spcBef>
            </a:pPr>
            <a:r>
              <a:rPr lang="en-US" sz="2800" u="sng" dirty="0">
                <a:solidFill>
                  <a:schemeClr val="bg1"/>
                </a:solidFill>
                <a:latin typeface="Open Sauce"/>
                <a:hlinkClick r:id="rId10" tooltip="https://service.camt.cmu.ac.th/onestop/tor/inde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https://service.camt.cmu.ac.th/onestop/tor/index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9856989" y="4144908"/>
            <a:ext cx="6830823" cy="2296761"/>
            <a:chOff x="0" y="0"/>
            <a:chExt cx="1799065" cy="6049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99065" cy="604908"/>
            </a:xfrm>
            <a:custGeom>
              <a:avLst/>
              <a:gdLst/>
              <a:ahLst/>
              <a:cxnLst/>
              <a:rect l="l" t="t" r="r" b="b"/>
              <a:pathLst>
                <a:path w="1799065" h="604908">
                  <a:moveTo>
                    <a:pt x="0" y="0"/>
                  </a:moveTo>
                  <a:lnTo>
                    <a:pt x="1799065" y="0"/>
                  </a:lnTo>
                  <a:lnTo>
                    <a:pt x="1799065" y="604908"/>
                  </a:lnTo>
                  <a:lnTo>
                    <a:pt x="0" y="604908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286000" y="-1344480"/>
            <a:ext cx="24689783" cy="3303090"/>
            <a:chOff x="0" y="-57150"/>
            <a:chExt cx="6502659" cy="869950"/>
          </a:xfrm>
        </p:grpSpPr>
        <p:sp>
          <p:nvSpPr>
            <p:cNvPr id="6" name="Freeform 6"/>
            <p:cNvSpPr/>
            <p:nvPr/>
          </p:nvSpPr>
          <p:spPr>
            <a:xfrm>
              <a:off x="577383" y="125513"/>
              <a:ext cx="5925276" cy="553153"/>
            </a:xfrm>
            <a:custGeom>
              <a:avLst/>
              <a:gdLst/>
              <a:ahLst/>
              <a:cxnLst/>
              <a:rect l="l" t="t" r="r" b="b"/>
              <a:pathLst>
                <a:path w="5925276" h="553153">
                  <a:moveTo>
                    <a:pt x="0" y="0"/>
                  </a:moveTo>
                  <a:lnTo>
                    <a:pt x="5925276" y="0"/>
                  </a:lnTo>
                  <a:lnTo>
                    <a:pt x="5925276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806305" y="0"/>
            <a:ext cx="5481695" cy="10287000"/>
            <a:chOff x="0" y="0"/>
            <a:chExt cx="7308927" cy="13716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/>
            <a:srcRect l="51521" r="15062"/>
            <a:stretch>
              <a:fillRect/>
            </a:stretch>
          </p:blipFill>
          <p:spPr>
            <a:xfrm>
              <a:off x="0" y="0"/>
              <a:ext cx="7308927" cy="13716000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471949" y="5416159"/>
            <a:ext cx="5539332" cy="3988319"/>
          </a:xfrm>
          <a:custGeom>
            <a:avLst/>
            <a:gdLst/>
            <a:ahLst/>
            <a:cxnLst/>
            <a:rect l="l" t="t" r="r" b="b"/>
            <a:pathLst>
              <a:path w="5539332" h="3988319">
                <a:moveTo>
                  <a:pt x="0" y="0"/>
                </a:moveTo>
                <a:lnTo>
                  <a:pt x="5539332" y="0"/>
                </a:lnTo>
                <a:lnTo>
                  <a:pt x="5539332" y="3988319"/>
                </a:lnTo>
                <a:lnTo>
                  <a:pt x="0" y="39883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>
          <a:xfrm>
            <a:off x="1028700" y="8681868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2" name="Freeform 12"/>
          <p:cNvSpPr/>
          <p:nvPr/>
        </p:nvSpPr>
        <p:spPr>
          <a:xfrm>
            <a:off x="5977288" y="1523172"/>
            <a:ext cx="5357392" cy="3516397"/>
          </a:xfrm>
          <a:custGeom>
            <a:avLst/>
            <a:gdLst/>
            <a:ahLst/>
            <a:cxnLst/>
            <a:rect l="l" t="t" r="r" b="b"/>
            <a:pathLst>
              <a:path w="5357392" h="3516397">
                <a:moveTo>
                  <a:pt x="0" y="0"/>
                </a:moveTo>
                <a:lnTo>
                  <a:pt x="5357392" y="0"/>
                </a:lnTo>
                <a:lnTo>
                  <a:pt x="5357392" y="3516397"/>
                </a:lnTo>
                <a:lnTo>
                  <a:pt x="0" y="3516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9776131" y="132827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4" y="0"/>
                </a:lnTo>
                <a:lnTo>
                  <a:pt x="2008504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Freeform 14"/>
          <p:cNvSpPr/>
          <p:nvPr/>
        </p:nvSpPr>
        <p:spPr>
          <a:xfrm>
            <a:off x="299127" y="1562077"/>
            <a:ext cx="5357392" cy="3516397"/>
          </a:xfrm>
          <a:custGeom>
            <a:avLst/>
            <a:gdLst/>
            <a:ahLst/>
            <a:cxnLst/>
            <a:rect l="l" t="t" r="r" b="b"/>
            <a:pathLst>
              <a:path w="5357392" h="3516397">
                <a:moveTo>
                  <a:pt x="0" y="0"/>
                </a:moveTo>
                <a:lnTo>
                  <a:pt x="5357392" y="0"/>
                </a:lnTo>
                <a:lnTo>
                  <a:pt x="5357392" y="3516397"/>
                </a:lnTo>
                <a:lnTo>
                  <a:pt x="0" y="3516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15" name="Freeform 15">
            <a:hlinkClick r:id="rId11"/>
          </p:cNvPr>
          <p:cNvSpPr/>
          <p:nvPr/>
        </p:nvSpPr>
        <p:spPr>
          <a:xfrm>
            <a:off x="6343777" y="5373749"/>
            <a:ext cx="5182318" cy="4487779"/>
          </a:xfrm>
          <a:custGeom>
            <a:avLst/>
            <a:gdLst/>
            <a:ahLst/>
            <a:cxnLst/>
            <a:rect l="l" t="t" r="r" b="b"/>
            <a:pathLst>
              <a:path w="4916890" h="4487779">
                <a:moveTo>
                  <a:pt x="0" y="0"/>
                </a:moveTo>
                <a:lnTo>
                  <a:pt x="4916890" y="0"/>
                </a:lnTo>
                <a:lnTo>
                  <a:pt x="4916890" y="4487779"/>
                </a:lnTo>
                <a:lnTo>
                  <a:pt x="0" y="448777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 dirty="0"/>
          </a:p>
        </p:txBody>
      </p:sp>
      <p:sp>
        <p:nvSpPr>
          <p:cNvPr id="16" name="TextBox 16"/>
          <p:cNvSpPr txBox="1"/>
          <p:nvPr/>
        </p:nvSpPr>
        <p:spPr>
          <a:xfrm>
            <a:off x="6130595" y="2514535"/>
            <a:ext cx="4963307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หน้าต่างสำหรับกรอกงานซื้อ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วงเงินเกิน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50,000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sz="3500" dirty="0">
              <a:solidFill>
                <a:srgbClr val="272B6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A2 –A4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9110" y="6515100"/>
            <a:ext cx="4842809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หน้าต่างสำหรับกรอกงานจ้าง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ทุกวงเงิน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B1 –B3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54210" y="6768766"/>
            <a:ext cx="3740705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หน้าต่างสำหรับกรอกงานจ้างบุคคล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รายเดือน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</a:p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ทุกวงเงิน</a:t>
            </a:r>
            <a:endParaRPr lang="en-US" sz="3500" dirty="0">
              <a:solidFill>
                <a:srgbClr val="272B6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B4 –B5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1949" y="2351277"/>
            <a:ext cx="5001329" cy="1510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1.หน้าต่างสำหรับกรอกงานซื้อ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วงเงินไม่เกิน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50,000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500" dirty="0" err="1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แบบฟอร์ม</a:t>
            </a:r>
            <a:r>
              <a:rPr lang="en-US" sz="35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A1</a:t>
            </a:r>
          </a:p>
        </p:txBody>
      </p:sp>
      <p:sp>
        <p:nvSpPr>
          <p:cNvPr id="20" name="สี่เหลี่ยมผืนผ้า 19">
            <a:extLst>
              <a:ext uri="{FF2B5EF4-FFF2-40B4-BE49-F238E27FC236}">
                <a16:creationId xmlns:a16="http://schemas.microsoft.com/office/drawing/2014/main" id="{0D60E18A-4479-B602-85E1-4E895DCE21AE}"/>
              </a:ext>
            </a:extLst>
          </p:cNvPr>
          <p:cNvSpPr/>
          <p:nvPr/>
        </p:nvSpPr>
        <p:spPr>
          <a:xfrm>
            <a:off x="38100" y="161764"/>
            <a:ext cx="91440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ความแตกต่างของการกรอกรายละเอียดของ </a:t>
            </a:r>
            <a:r>
              <a:rPr lang="en-US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TOR</a:t>
            </a:r>
            <a:endParaRPr lang="th-TH" sz="4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0820D4-26E9-1E41-6439-BD256A173D45}"/>
              </a:ext>
            </a:extLst>
          </p:cNvPr>
          <p:cNvSpPr txBox="1"/>
          <p:nvPr/>
        </p:nvSpPr>
        <p:spPr>
          <a:xfrm>
            <a:off x="536711" y="4125242"/>
            <a:ext cx="4871803" cy="536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1800" dirty="0">
                <a:solidFill>
                  <a:srgbClr val="272B64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14"/>
              </a:rPr>
              <a:t>https://service.camt.cmu.ac.th/onestop/tor/tor_page/80</a:t>
            </a:r>
            <a:endParaRPr lang="en-US" sz="1800" dirty="0">
              <a:solidFill>
                <a:srgbClr val="272B6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E2B609E-DC68-E0DA-3344-72F0E515D986}"/>
              </a:ext>
            </a:extLst>
          </p:cNvPr>
          <p:cNvSpPr txBox="1"/>
          <p:nvPr/>
        </p:nvSpPr>
        <p:spPr>
          <a:xfrm>
            <a:off x="6688724" y="4323854"/>
            <a:ext cx="4177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>
                <a:latin typeface="TH SarabunPSK" panose="020B0500040200020003" pitchFamily="34" charset="-34"/>
                <a:cs typeface="TH SarabunPSK" panose="020B0500040200020003" pitchFamily="34" charset="-34"/>
                <a:hlinkClick r:id="rId15"/>
              </a:rPr>
              <a:t>https://service.camt.cmu.ac.th/onestop/tor/tor_page/81</a:t>
            </a:r>
            <a:endParaRPr lang="en-00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96A38C-EF72-9E1F-07B5-B7B8B4372C38}"/>
              </a:ext>
            </a:extLst>
          </p:cNvPr>
          <p:cNvSpPr txBox="1"/>
          <p:nvPr/>
        </p:nvSpPr>
        <p:spPr>
          <a:xfrm>
            <a:off x="1133807" y="8217053"/>
            <a:ext cx="433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>
                <a:latin typeface="TH SarabunPSK" panose="020B0500040200020003" pitchFamily="34" charset="-34"/>
                <a:cs typeface="TH SarabunPSK" panose="020B0500040200020003" pitchFamily="34" charset="-34"/>
                <a:hlinkClick r:id="rId16"/>
              </a:rPr>
              <a:t>https://service.camt.cmu.ac.th/onestop/tor/tor_page/82</a:t>
            </a:r>
            <a:endParaRPr lang="en-00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73810B-013D-1168-730E-240B876EB046}"/>
              </a:ext>
            </a:extLst>
          </p:cNvPr>
          <p:cNvSpPr txBox="1"/>
          <p:nvPr/>
        </p:nvSpPr>
        <p:spPr>
          <a:xfrm>
            <a:off x="6688724" y="8795307"/>
            <a:ext cx="4284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01" dirty="0">
                <a:latin typeface="TH SarabunPSK" panose="020B0500040200020003" pitchFamily="34" charset="-34"/>
                <a:cs typeface="TH SarabunPSK" panose="020B0500040200020003" pitchFamily="34" charset="-34"/>
                <a:hlinkClick r:id="rId11"/>
              </a:rPr>
              <a:t>https://service.camt.cmu.ac.th/onestop/tor/tor_page/83</a:t>
            </a:r>
            <a:endParaRPr lang="en-00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44852" y="4419582"/>
            <a:ext cx="10749819" cy="2100252"/>
            <a:chOff x="0" y="0"/>
            <a:chExt cx="2831228" cy="5531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40384" y="4426295"/>
            <a:ext cx="12358756" cy="186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78"/>
              </a:lnSpc>
              <a:spcBef>
                <a:spcPct val="0"/>
              </a:spcBef>
            </a:pPr>
            <a:r>
              <a:rPr lang="en-US" sz="10841">
                <a:solidFill>
                  <a:srgbClr val="E8F0FF"/>
                </a:solidFill>
                <a:latin typeface="Raleway 1 Bold"/>
              </a:rPr>
              <a:t>THANK YOU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010076" y="9236874"/>
            <a:ext cx="10749819" cy="2100252"/>
            <a:chOff x="0" y="0"/>
            <a:chExt cx="2831228" cy="5531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341957" y="-1050126"/>
            <a:ext cx="10749819" cy="2100252"/>
            <a:chOff x="0" y="0"/>
            <a:chExt cx="2831228" cy="55315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31228" cy="553153"/>
            </a:xfrm>
            <a:custGeom>
              <a:avLst/>
              <a:gdLst/>
              <a:ahLst/>
              <a:cxnLst/>
              <a:rect l="l" t="t" r="r" b="b"/>
              <a:pathLst>
                <a:path w="2831228" h="553153">
                  <a:moveTo>
                    <a:pt x="0" y="0"/>
                  </a:moveTo>
                  <a:lnTo>
                    <a:pt x="2831228" y="0"/>
                  </a:lnTo>
                  <a:lnTo>
                    <a:pt x="2831228" y="553153"/>
                  </a:lnTo>
                  <a:lnTo>
                    <a:pt x="0" y="553153"/>
                  </a:lnTo>
                  <a:close/>
                </a:path>
              </a:pathLst>
            </a:custGeom>
            <a:solidFill>
              <a:srgbClr val="272B64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3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24454" y="782143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199"/>
                </a:lnTo>
                <a:lnTo>
                  <a:pt x="0" y="1099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3" name="Freeform 13"/>
          <p:cNvSpPr/>
          <p:nvPr/>
        </p:nvSpPr>
        <p:spPr>
          <a:xfrm>
            <a:off x="14929161" y="1512007"/>
            <a:ext cx="2008504" cy="1099200"/>
          </a:xfrm>
          <a:custGeom>
            <a:avLst/>
            <a:gdLst/>
            <a:ahLst/>
            <a:cxnLst/>
            <a:rect l="l" t="t" r="r" b="b"/>
            <a:pathLst>
              <a:path w="2008504" h="1099200">
                <a:moveTo>
                  <a:pt x="0" y="0"/>
                </a:moveTo>
                <a:lnTo>
                  <a:pt x="2008505" y="0"/>
                </a:lnTo>
                <a:lnTo>
                  <a:pt x="2008505" y="1099200"/>
                </a:lnTo>
                <a:lnTo>
                  <a:pt x="0" y="1099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576</Words>
  <Application>Microsoft Office PowerPoint</Application>
  <PresentationFormat>Custom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TH SarabunPSK</vt:lpstr>
      <vt:lpstr>Raleway 1</vt:lpstr>
      <vt:lpstr>Open Sauce</vt:lpstr>
      <vt:lpstr>Roboto Bold</vt:lpstr>
      <vt:lpstr>Raleway 1 Bold</vt:lpstr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cafa TOR  online</dc:title>
  <dc:creator>Dell</dc:creator>
  <cp:lastModifiedBy>imjang .</cp:lastModifiedBy>
  <cp:revision>7</cp:revision>
  <dcterms:created xsi:type="dcterms:W3CDTF">2006-08-16T00:00:00Z</dcterms:created>
  <dcterms:modified xsi:type="dcterms:W3CDTF">2023-09-22T04:10:12Z</dcterms:modified>
  <dc:identifier>DAFsV17oKiI</dc:identifier>
</cp:coreProperties>
</file>